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79" r:id="rId6"/>
    <p:sldId id="280" r:id="rId7"/>
    <p:sldId id="269" r:id="rId8"/>
    <p:sldId id="276" r:id="rId9"/>
    <p:sldId id="270" r:id="rId10"/>
    <p:sldId id="278" r:id="rId11"/>
    <p:sldId id="274" r:id="rId12"/>
    <p:sldId id="271" r:id="rId13"/>
    <p:sldId id="273" r:id="rId14"/>
    <p:sldId id="272" r:id="rId15"/>
    <p:sldId id="275" r:id="rId16"/>
    <p:sldId id="277" r:id="rId17"/>
  </p:sldIdLst>
  <p:sldSz cx="12192000" cy="6858000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18432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3775" units="1/cm"/>
          <inkml:channelProperty channel="Y" name="resolution" value="3701.20483" units="1/cm"/>
          <inkml:channelProperty channel="F" name="resolution" value="999.99994" units="1/cm"/>
          <inkml:channelProperty channel="T" name="resolution" value="1" units="1/dev"/>
        </inkml:channelProperties>
      </inkml:inkSource>
      <inkml:timestamp xml:id="ts0" timeString="2023-09-14T14:36:46.1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33511 8496 255 0,'0'0'0'0,"0"0"0"0,0 0 0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18432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3775" units="1/cm"/>
          <inkml:channelProperty channel="Y" name="resolution" value="3701.20483" units="1/cm"/>
          <inkml:channelProperty channel="F" name="resolution" value="999.99994" units="1/cm"/>
          <inkml:channelProperty channel="T" name="resolution" value="1" units="1/dev"/>
        </inkml:channelProperties>
      </inkml:inkSource>
      <inkml:timestamp xml:id="ts0" timeString="2023-09-14T14:44:44.1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32629 6843 255 0,'0'0'0'0,"0"-4"0"0,-4 1 0 16,4-6 0-16,-4 5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4A331-2F07-456B-A9F7-D0470B74C3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F3E059-247A-4E47-9E60-0E9E04968E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074DF-47B0-450D-A674-0D0350BB2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A64D9-25C5-4E22-8954-CD936BE586D2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B2F97C-04D0-4C84-910A-39E40DD66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1CEBD-78D3-477E-851A-D279D4F51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77C39-8C56-4000-A8DB-D08A481972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071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DACEE-DF2A-4F92-9355-2595FEF8B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CBB6AE-28BE-48DE-ABA4-C28D0C9F2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BCD49-35BC-417A-9755-9DC572C57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A64D9-25C5-4E22-8954-CD936BE586D2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9F9C5-CDFF-4E9D-8CC2-925A1DDDD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FC022-CC0E-4364-AEDC-906D0FED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77C39-8C56-4000-A8DB-D08A481972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541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E57A68-0FDA-48E7-97A8-D089B0784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108506-715F-4571-BD36-50EF4E4845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73582-C4EB-45A5-B316-38D53C535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A64D9-25C5-4E22-8954-CD936BE586D2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CFFBE-5825-477C-B7C0-1DC4064EE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89C2D-9229-44C7-8C15-33A67CAEB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77C39-8C56-4000-A8DB-D08A481972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027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2D97-0148-40CA-8C12-FEE5B544F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0CCD1-09AA-4987-8EEC-65B6B0550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B090B-D165-4142-A82B-F5DC41577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A64D9-25C5-4E22-8954-CD936BE586D2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61E74B-C0AA-4A9C-B64C-85208DBF6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F16D3-82AC-43A0-91AA-BAF39A5DA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77C39-8C56-4000-A8DB-D08A481972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38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D1978-C32D-41CC-AA7F-C8101B0EF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7ACB30-797B-4696-A49D-2BE8D4528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A325D-C467-4F40-90F2-D125AA8F2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A64D9-25C5-4E22-8954-CD936BE586D2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23918-7616-4003-B063-38AD95D1B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B6022-D53B-46A6-AC89-978013446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77C39-8C56-4000-A8DB-D08A481972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982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BD011-7A2F-4982-8909-F7580F5ED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96CF7-F3F4-4ABA-8AF8-97FCF9806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58464-737C-4A98-94B1-6FB4AFBA0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F73F98-C063-4AEF-8D1B-43EF8BA2B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A64D9-25C5-4E22-8954-CD936BE586D2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A56A3E-0A81-4DA8-88F8-E8819505A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E20317-D0B3-43F6-B766-0C389BED9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77C39-8C56-4000-A8DB-D08A481972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414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42747-0C5A-4E30-A6A9-FAA646FDF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D2943-BE59-46B6-8C92-0AE6E444F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703631-080C-4046-99B4-C06E42A90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DA9958-2529-4CAA-98CA-B21893A9AC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2BE019-0F9D-4B07-B0B6-1A7634E302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D0BD8F-D953-4DF3-93EA-2C9FF4F58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A64D9-25C5-4E22-8954-CD936BE586D2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9983EA-44F7-4605-B55F-B49B04E2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FB8E0-29E0-438B-ABAC-265D75C9A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77C39-8C56-4000-A8DB-D08A481972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64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0588B-C7CC-45AC-ABDE-9F8802EB1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97116B-915D-43BB-9C13-483CA1EC7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A64D9-25C5-4E22-8954-CD936BE586D2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66E616-A58E-4FDF-A02B-100B7A805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AC5D99-E6D6-44CA-983C-7EE6E1BDF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77C39-8C56-4000-A8DB-D08A481972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696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5BAD4B-3BC4-413C-BCCC-E59DD3604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A64D9-25C5-4E22-8954-CD936BE586D2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BEEB83-B78B-4974-AD46-43C4A0730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7F90DA-DDBE-4708-8016-24B1E14B2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77C39-8C56-4000-A8DB-D08A481972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373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08A08-129D-4646-91FF-E57B3DE2C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38869-6848-47BA-9DCD-A06A6C1A1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D2D1D0-EEDB-4991-8E57-9B5AF3E868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3E46D6-39F2-4980-8D44-2BD94BDCC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A64D9-25C5-4E22-8954-CD936BE586D2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1966CA-7175-4421-98BC-53F4EA635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5C6BBD-AC30-43F8-8B2E-D4D63CBD1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77C39-8C56-4000-A8DB-D08A481972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831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9A973-42FC-4611-B7CE-2C20CB295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2EDA5A-F851-4C81-8355-90CED63821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B35DC6-F66B-47AA-9EEA-60BD95F9F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68969E-9209-4DFF-AA8B-2755847E8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A64D9-25C5-4E22-8954-CD936BE586D2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0335B6-9C56-4C93-A12B-AB1593F78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D498D6-2ED7-4D53-A5FB-9818DADF8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77C39-8C56-4000-A8DB-D08A481972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627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C7BC81-B633-491B-B91E-E6D6398F7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07E4B8-3C79-464F-97E3-2E0CE4CB2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70DFB8-06E6-4FA6-9D4F-376A80B950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A64D9-25C5-4E22-8954-CD936BE586D2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4274F-911A-4221-83A2-B0C53A64C4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F8E94-AAB4-4250-BC2D-B5B5FA413E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77C39-8C56-4000-A8DB-D08A481972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5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ustomXml" Target="../ink/ink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ldmoorheath.org.uk/page/?title=Year+3&amp;pid=103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year3@wildmoorheath.org.uk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8+] Ppt Backgrounds For School - WallpaperSafari">
            <a:extLst>
              <a:ext uri="{FF2B5EF4-FFF2-40B4-BE49-F238E27FC236}">
                <a16:creationId xmlns:a16="http://schemas.microsoft.com/office/drawing/2014/main" id="{814AD2D5-3B85-6946-F67C-D2CA814F4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D919B3-633F-ABB4-3D50-7789B69B4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694" y="1479417"/>
            <a:ext cx="9638611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38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8+] Ppt Backgrounds For School - WallpaperSafari">
            <a:extLst>
              <a:ext uri="{FF2B5EF4-FFF2-40B4-BE49-F238E27FC236}">
                <a16:creationId xmlns:a16="http://schemas.microsoft.com/office/drawing/2014/main" id="{814AD2D5-3B85-6946-F67C-D2CA814F4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80C091-3C0F-48C9-85FC-FF9EA1A77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104" y="308243"/>
            <a:ext cx="9683998" cy="6241514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FCFFD278-64E0-595A-5B69-06F6C6B8DC46}"/>
              </a:ext>
            </a:extLst>
          </p:cNvPr>
          <p:cNvSpPr txBox="1">
            <a:spLocks/>
          </p:cNvSpPr>
          <p:nvPr/>
        </p:nvSpPr>
        <p:spPr>
          <a:xfrm>
            <a:off x="347898" y="134203"/>
            <a:ext cx="9144000" cy="358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en-GB" sz="2400" u="sng" dirty="0">
                <a:latin typeface="Comic Sans MS" panose="030F0702030302020204" pitchFamily="66" charset="0"/>
              </a:rPr>
              <a:t>Class Timetable</a:t>
            </a:r>
          </a:p>
        </p:txBody>
      </p:sp>
    </p:spTree>
    <p:extLst>
      <p:ext uri="{BB962C8B-B14F-4D97-AF65-F5344CB8AC3E}">
        <p14:creationId xmlns:p14="http://schemas.microsoft.com/office/powerpoint/2010/main" val="1949497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8+] Ppt Backgrounds For School - WallpaperSafari">
            <a:extLst>
              <a:ext uri="{FF2B5EF4-FFF2-40B4-BE49-F238E27FC236}">
                <a16:creationId xmlns:a16="http://schemas.microsoft.com/office/drawing/2014/main" id="{814AD2D5-3B85-6946-F67C-D2CA814F4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716"/>
            <a:ext cx="12192000" cy="687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lh6.googleusercontent.com/OoeI9QrBjktmULMP-6zXaj7QELvGFSLgKXTmmf47eU5ddR3Cif_y7XJhF-gt56bVs44JH-IC5X2E4vmSGGuDZ-sI1rt1rF_MYMzhGGg0TmMr81scjdOaqL4sbfcF9kHaQXqx-XiTzHSyqdAkCSuymfrR8dKx6O3yklkZJBWAJTsMzsMTlUU_CHuV3JIKkOlOwroFsw">
            <a:extLst>
              <a:ext uri="{FF2B5EF4-FFF2-40B4-BE49-F238E27FC236}">
                <a16:creationId xmlns:a16="http://schemas.microsoft.com/office/drawing/2014/main" id="{2CDFC3BD-38CF-C770-463E-3FAB50497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091" y="4114401"/>
            <a:ext cx="2872740" cy="203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s://lh6.googleusercontent.com/FHWPtyvFpPYnhLvn3UR6_WHXX4UeS-ivBGiDsHZ4dM3xf4nfGCj0DNecEeb3SCDh_Gi3tU9TUaACBEkx-xIBT58kwj1rXI6EZa3rbaFP_r7ZlVRM9oCNXVjpb-SBOraWJDLCjPcTWmw79VdG_k6eTtEuPxtTXIXdlZIwHXpCd1jbnlwlLWm6l6vIwNnoWTtXbE2Cig">
            <a:extLst>
              <a:ext uri="{FF2B5EF4-FFF2-40B4-BE49-F238E27FC236}">
                <a16:creationId xmlns:a16="http://schemas.microsoft.com/office/drawing/2014/main" id="{345F5F76-3E49-AA26-F34B-6D279A1A7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108" y="3993035"/>
            <a:ext cx="2486650" cy="227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FCFFD278-64E0-595A-5B69-06F6C6B8DC46}"/>
              </a:ext>
            </a:extLst>
          </p:cNvPr>
          <p:cNvSpPr txBox="1">
            <a:spLocks/>
          </p:cNvSpPr>
          <p:nvPr/>
        </p:nvSpPr>
        <p:spPr>
          <a:xfrm>
            <a:off x="1040551" y="1040873"/>
            <a:ext cx="10716279" cy="35819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en-GB" sz="2000" dirty="0">
                <a:latin typeface="Comic Sans MS" panose="030F0702030302020204" pitchFamily="66" charset="0"/>
              </a:rPr>
              <a:t>PE days are Monday (outdoors) and Thursday (indoor)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sz="2000" dirty="0">
                <a:latin typeface="Comic Sans MS" panose="030F0702030302020204" pitchFamily="66" charset="0"/>
              </a:rPr>
              <a:t>Please ensure your child has a named PE kit that remains in school throughout the week. Earrings needs to be removed and long hair tied back. </a:t>
            </a:r>
          </a:p>
          <a:p>
            <a:pPr marL="0" indent="0">
              <a:lnSpc>
                <a:spcPct val="200000"/>
              </a:lnSpc>
              <a:buNone/>
            </a:pPr>
            <a:endParaRPr lang="en-GB" sz="2000" dirty="0">
              <a:latin typeface="Comic Sans MS" panose="030F0702030302020204" pitchFamily="66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GB" sz="2000" dirty="0">
                <a:latin typeface="Comic Sans MS" panose="030F0702030302020204" pitchFamily="66" charset="0"/>
              </a:rPr>
              <a:t>Outdoor learning will take place in Spring 2. Further information will follow closer to the time. 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E08F964-8DF3-4795-8CE2-54B30CF9C758}"/>
                  </a:ext>
                </a:extLst>
              </p14:cNvPr>
              <p14:cNvContentPartPr/>
              <p14:nvPr/>
            </p14:nvContentPartPr>
            <p14:xfrm>
              <a:off x="12063960" y="3058560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E08F964-8DF3-4795-8CE2-54B30CF9C75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054600" y="30492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5578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8+] Ppt Backgrounds For School - WallpaperSafari">
            <a:extLst>
              <a:ext uri="{FF2B5EF4-FFF2-40B4-BE49-F238E27FC236}">
                <a16:creationId xmlns:a16="http://schemas.microsoft.com/office/drawing/2014/main" id="{814AD2D5-3B85-6946-F67C-D2CA814F4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716"/>
            <a:ext cx="12192000" cy="687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FCFFD278-64E0-595A-5B69-06F6C6B8DC46}"/>
              </a:ext>
            </a:extLst>
          </p:cNvPr>
          <p:cNvSpPr txBox="1">
            <a:spLocks/>
          </p:cNvSpPr>
          <p:nvPr/>
        </p:nvSpPr>
        <p:spPr>
          <a:xfrm>
            <a:off x="755374" y="863071"/>
            <a:ext cx="10650563" cy="486186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None/>
            </a:pPr>
            <a:r>
              <a:rPr lang="en-GB" sz="2900" u="sng" dirty="0">
                <a:latin typeface="Comic Sans MS" panose="030F0702030302020204" pitchFamily="66" charset="0"/>
              </a:rPr>
              <a:t>Website 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GB" sz="2900" u="sng" dirty="0">
                <a:latin typeface="Comic Sans MS" panose="030F0702030302020204" pitchFamily="66" charset="0"/>
                <a:hlinkClick r:id="rId3"/>
              </a:rPr>
              <a:t>www.wildmoorheath.org.uk/page/?title=Year+3&amp;pid=103</a:t>
            </a:r>
            <a:endParaRPr lang="en-GB" sz="2900" u="sng" dirty="0">
              <a:latin typeface="Comic Sans MS" panose="030F0702030302020204" pitchFamily="66" charset="0"/>
            </a:endParaRPr>
          </a:p>
          <a:p>
            <a:pPr marL="0" indent="0" algn="ctr">
              <a:lnSpc>
                <a:spcPct val="200000"/>
              </a:lnSpc>
              <a:buNone/>
            </a:pPr>
            <a:endParaRPr lang="en-GB" sz="2900" u="sng" dirty="0">
              <a:latin typeface="Comic Sans MS" panose="030F0702030302020204" pitchFamily="66" charset="0"/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en-GB" sz="2900" dirty="0">
                <a:latin typeface="Comic Sans MS" panose="030F0702030302020204" pitchFamily="66" charset="0"/>
              </a:rPr>
              <a:t>The class page, which is accessible via the school website, will be updated regularly. 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GB" sz="2900" dirty="0">
                <a:latin typeface="Comic Sans MS" panose="030F0702030302020204" pitchFamily="66" charset="0"/>
              </a:rPr>
              <a:t>We will also provide information about the maths and reading strategies that we will be using in class so that you can support your child with their home learning.   </a:t>
            </a:r>
          </a:p>
          <a:p>
            <a:pPr marL="0" indent="0" algn="ctr">
              <a:lnSpc>
                <a:spcPct val="200000"/>
              </a:lnSpc>
              <a:buNone/>
            </a:pPr>
            <a:endParaRPr lang="en-GB" sz="2400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301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8+] Ppt Backgrounds For School - WallpaperSafari">
            <a:extLst>
              <a:ext uri="{FF2B5EF4-FFF2-40B4-BE49-F238E27FC236}">
                <a16:creationId xmlns:a16="http://schemas.microsoft.com/office/drawing/2014/main" id="{814AD2D5-3B85-6946-F67C-D2CA814F4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716"/>
            <a:ext cx="12192000" cy="687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FCFFD278-64E0-595A-5B69-06F6C6B8DC46}"/>
              </a:ext>
            </a:extLst>
          </p:cNvPr>
          <p:cNvSpPr txBox="1">
            <a:spLocks/>
          </p:cNvSpPr>
          <p:nvPr/>
        </p:nvSpPr>
        <p:spPr>
          <a:xfrm>
            <a:off x="6096000" y="863072"/>
            <a:ext cx="4973053" cy="358192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None/>
            </a:pPr>
            <a:r>
              <a:rPr lang="en-GB" sz="2400" dirty="0" err="1">
                <a:latin typeface="Comic Sans MS" panose="030F0702030302020204" pitchFamily="66" charset="0"/>
              </a:rPr>
              <a:t>Bookopoly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GB" sz="2400" dirty="0" err="1">
                <a:latin typeface="Comic Sans MS" panose="030F0702030302020204" pitchFamily="66" charset="0"/>
              </a:rPr>
              <a:t>Bookopoly</a:t>
            </a:r>
            <a:r>
              <a:rPr lang="en-GB" sz="2400" dirty="0">
                <a:latin typeface="Comic Sans MS" panose="030F0702030302020204" pitchFamily="66" charset="0"/>
              </a:rPr>
              <a:t> is one of the strategies we use in KS2 to encourage a love of reading. Your child will choose a book from the class library to take home to read. The book should be brought into school every day so children can continue to read if they have the opportunity.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BF2178-C560-45CE-A700-EE180A36B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01" y="400264"/>
            <a:ext cx="5399756" cy="4044736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5970AE56-8E1A-4A20-AAFD-CD238A10EF78}"/>
              </a:ext>
            </a:extLst>
          </p:cNvPr>
          <p:cNvSpPr txBox="1">
            <a:spLocks/>
          </p:cNvSpPr>
          <p:nvPr/>
        </p:nvSpPr>
        <p:spPr>
          <a:xfrm>
            <a:off x="1310640" y="4445000"/>
            <a:ext cx="9593580" cy="17419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None/>
            </a:pPr>
            <a:r>
              <a:rPr lang="en-GB" sz="2400" dirty="0">
                <a:latin typeface="Comic Sans MS" panose="030F0702030302020204" pitchFamily="66" charset="0"/>
              </a:rPr>
              <a:t>Children can change their reading books as and when they complete a book. To ensure children have understood what they have read, we ask that children have their book for a minimum of 2 nights before changing it. </a:t>
            </a:r>
          </a:p>
        </p:txBody>
      </p:sp>
    </p:spTree>
    <p:extLst>
      <p:ext uri="{BB962C8B-B14F-4D97-AF65-F5344CB8AC3E}">
        <p14:creationId xmlns:p14="http://schemas.microsoft.com/office/powerpoint/2010/main" val="1991577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8+] Ppt Backgrounds For School - WallpaperSafari">
            <a:extLst>
              <a:ext uri="{FF2B5EF4-FFF2-40B4-BE49-F238E27FC236}">
                <a16:creationId xmlns:a16="http://schemas.microsoft.com/office/drawing/2014/main" id="{814AD2D5-3B85-6946-F67C-D2CA814F4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FCFFD278-64E0-595A-5B69-06F6C6B8DC46}"/>
              </a:ext>
            </a:extLst>
          </p:cNvPr>
          <p:cNvSpPr txBox="1">
            <a:spLocks/>
          </p:cNvSpPr>
          <p:nvPr/>
        </p:nvSpPr>
        <p:spPr>
          <a:xfrm>
            <a:off x="1116752" y="863072"/>
            <a:ext cx="10208973" cy="35819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None/>
            </a:pPr>
            <a:r>
              <a:rPr lang="en-GB" sz="2400" u="sng" dirty="0">
                <a:latin typeface="Comic Sans MS" panose="030F0702030302020204" pitchFamily="66" charset="0"/>
              </a:rPr>
              <a:t>Home Learning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sz="2400" dirty="0">
                <a:latin typeface="Comic Sans MS" panose="030F0702030302020204" pitchFamily="66" charset="0"/>
              </a:rPr>
              <a:t>Each week your child should complete: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sz="2400" dirty="0">
                <a:latin typeface="Comic Sans MS" panose="030F0702030302020204" pitchFamily="66" charset="0"/>
              </a:rPr>
              <a:t>Reading – Daily reading with their school book.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sz="2400" dirty="0">
                <a:latin typeface="Comic Sans MS" panose="030F0702030302020204" pitchFamily="66" charset="0"/>
              </a:rPr>
              <a:t>Spelling – Daily spelling practice using Spelling Shed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sz="2400" dirty="0">
                <a:latin typeface="Comic Sans MS" panose="030F0702030302020204" pitchFamily="66" charset="0"/>
              </a:rPr>
              <a:t>Times Tables – Daily times tables practice on TTRS </a:t>
            </a:r>
          </a:p>
        </p:txBody>
      </p:sp>
    </p:spTree>
    <p:extLst>
      <p:ext uri="{BB962C8B-B14F-4D97-AF65-F5344CB8AC3E}">
        <p14:creationId xmlns:p14="http://schemas.microsoft.com/office/powerpoint/2010/main" val="3921878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8+] Ppt Backgrounds For School - WallpaperSafari">
            <a:extLst>
              <a:ext uri="{FF2B5EF4-FFF2-40B4-BE49-F238E27FC236}">
                <a16:creationId xmlns:a16="http://schemas.microsoft.com/office/drawing/2014/main" id="{814AD2D5-3B85-6946-F67C-D2CA814F4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FCFFD278-64E0-595A-5B69-06F6C6B8DC46}"/>
              </a:ext>
            </a:extLst>
          </p:cNvPr>
          <p:cNvSpPr txBox="1">
            <a:spLocks/>
          </p:cNvSpPr>
          <p:nvPr/>
        </p:nvSpPr>
        <p:spPr>
          <a:xfrm>
            <a:off x="1116752" y="863072"/>
            <a:ext cx="10208973" cy="358192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None/>
            </a:pPr>
            <a:r>
              <a:rPr lang="en-GB" sz="2400" u="sng" dirty="0">
                <a:latin typeface="Comic Sans MS" panose="030F0702030302020204" pitchFamily="66" charset="0"/>
              </a:rPr>
              <a:t>Drop Off and Pick Up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sz="2400" dirty="0">
                <a:latin typeface="Comic Sans MS" panose="030F0702030302020204" pitchFamily="66" charset="0"/>
              </a:rPr>
              <a:t>In the mornings I will be the hall door where the children enter the school if you need to speak to me.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sz="2400" dirty="0">
                <a:latin typeface="Comic Sans MS" panose="030F0702030302020204" pitchFamily="66" charset="0"/>
              </a:rPr>
              <a:t>For Pick Up, please can I ask that you stand near the gate to make it easy when releasing your child.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sz="2400" dirty="0">
                <a:latin typeface="Comic Sans MS" panose="030F0702030302020204" pitchFamily="66" charset="0"/>
              </a:rPr>
              <a:t>If someone different is picking up please let the office know. 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F02BDB0-FE4B-4CDC-9021-0E4F918C5808}"/>
                  </a:ext>
                </a:extLst>
              </p14:cNvPr>
              <p14:cNvContentPartPr/>
              <p14:nvPr/>
            </p14:nvContentPartPr>
            <p14:xfrm>
              <a:off x="11743560" y="2456280"/>
              <a:ext cx="3240" cy="7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F02BDB0-FE4B-4CDC-9021-0E4F918C58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34200" y="2446920"/>
                <a:ext cx="21960" cy="2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1446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8+] Ppt Backgrounds For School - WallpaperSafari">
            <a:extLst>
              <a:ext uri="{FF2B5EF4-FFF2-40B4-BE49-F238E27FC236}">
                <a16:creationId xmlns:a16="http://schemas.microsoft.com/office/drawing/2014/main" id="{814AD2D5-3B85-6946-F67C-D2CA814F4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FCFFD278-64E0-595A-5B69-06F6C6B8DC46}"/>
              </a:ext>
            </a:extLst>
          </p:cNvPr>
          <p:cNvSpPr txBox="1">
            <a:spLocks/>
          </p:cNvSpPr>
          <p:nvPr/>
        </p:nvSpPr>
        <p:spPr>
          <a:xfrm>
            <a:off x="1116752" y="863072"/>
            <a:ext cx="10208973" cy="35819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None/>
            </a:pPr>
            <a:r>
              <a:rPr lang="en-GB" sz="4000" dirty="0">
                <a:latin typeface="Comic Sans MS" panose="030F0702030302020204" pitchFamily="66" charset="0"/>
              </a:rPr>
              <a:t>Thank you for coming </a:t>
            </a:r>
          </a:p>
          <a:p>
            <a:pPr marL="0" indent="0" algn="ctr">
              <a:lnSpc>
                <a:spcPct val="200000"/>
              </a:lnSpc>
              <a:buNone/>
            </a:pPr>
            <a:endParaRPr lang="en-GB" sz="4000" dirty="0">
              <a:latin typeface="Comic Sans MS" panose="030F0702030302020204" pitchFamily="66" charset="0"/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en-GB" sz="4000" dirty="0">
                <a:latin typeface="Comic Sans MS" panose="030F0702030302020204" pitchFamily="66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37075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8+] Ppt Backgrounds For School - WallpaperSafari">
            <a:extLst>
              <a:ext uri="{FF2B5EF4-FFF2-40B4-BE49-F238E27FC236}">
                <a16:creationId xmlns:a16="http://schemas.microsoft.com/office/drawing/2014/main" id="{814AD2D5-3B85-6946-F67C-D2CA814F4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2B9906-47F2-89CE-E765-0AE78DAB9CD2}"/>
              </a:ext>
            </a:extLst>
          </p:cNvPr>
          <p:cNvSpPr txBox="1"/>
          <p:nvPr/>
        </p:nvSpPr>
        <p:spPr>
          <a:xfrm>
            <a:off x="937868" y="1456772"/>
            <a:ext cx="103162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Who Are We?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Miss Lewis 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Mrs Weston (TA) 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Mrs Thurgood (PPA Cover and Outdoor Learning)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Mrs Peake (French/Spanish Teacher)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D5670E-9891-34B6-91F1-80114E5A2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1427" y="708993"/>
            <a:ext cx="2889100" cy="213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252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8+] Ppt Backgrounds For School - WallpaperSafari">
            <a:extLst>
              <a:ext uri="{FF2B5EF4-FFF2-40B4-BE49-F238E27FC236}">
                <a16:creationId xmlns:a16="http://schemas.microsoft.com/office/drawing/2014/main" id="{814AD2D5-3B85-6946-F67C-D2CA814F4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9073C3-E223-CF8B-818D-DA4A44BDA476}"/>
              </a:ext>
            </a:extLst>
          </p:cNvPr>
          <p:cNvSpPr txBox="1"/>
          <p:nvPr/>
        </p:nvSpPr>
        <p:spPr>
          <a:xfrm>
            <a:off x="937868" y="1022239"/>
            <a:ext cx="1031626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Welcome to Year 3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This presentation will give you useful information about Year 3 for the term and the year ahead. 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Should you have any questions or queries at any point, please either email </a:t>
            </a:r>
            <a:r>
              <a:rPr lang="en-GB" sz="2800" dirty="0">
                <a:latin typeface="Comic Sans MS" panose="030F0702030302020204" pitchFamily="66" charset="0"/>
                <a:hlinkClick r:id="rId3"/>
              </a:rPr>
              <a:t>year3@wildmoorheath.org.uk</a:t>
            </a:r>
            <a:r>
              <a:rPr lang="en-GB" sz="2800" dirty="0">
                <a:latin typeface="Comic Sans MS" panose="030F0702030302020204" pitchFamily="66" charset="0"/>
              </a:rPr>
              <a:t> or leave a message with the office. </a:t>
            </a:r>
          </a:p>
        </p:txBody>
      </p:sp>
    </p:spTree>
    <p:extLst>
      <p:ext uri="{BB962C8B-B14F-4D97-AF65-F5344CB8AC3E}">
        <p14:creationId xmlns:p14="http://schemas.microsoft.com/office/powerpoint/2010/main" val="230444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8+] Ppt Backgrounds For School - WallpaperSafari">
            <a:extLst>
              <a:ext uri="{FF2B5EF4-FFF2-40B4-BE49-F238E27FC236}">
                <a16:creationId xmlns:a16="http://schemas.microsoft.com/office/drawing/2014/main" id="{814AD2D5-3B85-6946-F67C-D2CA814F4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5C8032-E06F-34D0-2D87-46A65FCE6021}"/>
              </a:ext>
            </a:extLst>
          </p:cNvPr>
          <p:cNvSpPr txBox="1"/>
          <p:nvPr/>
        </p:nvSpPr>
        <p:spPr>
          <a:xfrm>
            <a:off x="1054099" y="1200771"/>
            <a:ext cx="998643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Morning Routines 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Children arrive between 8:40-8:50am. They will complete a morning activity to settle them ready for the day. This could include handwriting, spellings times tables etc. 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Children are allowed to have a healthy snack for play time and please ensure all children have a water bottle.  </a:t>
            </a:r>
          </a:p>
        </p:txBody>
      </p:sp>
    </p:spTree>
    <p:extLst>
      <p:ext uri="{BB962C8B-B14F-4D97-AF65-F5344CB8AC3E}">
        <p14:creationId xmlns:p14="http://schemas.microsoft.com/office/powerpoint/2010/main" val="863596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8+] Ppt Backgrounds For School - WallpaperSafari">
            <a:extLst>
              <a:ext uri="{FF2B5EF4-FFF2-40B4-BE49-F238E27FC236}">
                <a16:creationId xmlns:a16="http://schemas.microsoft.com/office/drawing/2014/main" id="{814AD2D5-3B85-6946-F67C-D2CA814F4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5C8032-E06F-34D0-2D87-46A65FCE6021}"/>
              </a:ext>
            </a:extLst>
          </p:cNvPr>
          <p:cNvSpPr txBox="1"/>
          <p:nvPr/>
        </p:nvSpPr>
        <p:spPr>
          <a:xfrm>
            <a:off x="1054099" y="1200771"/>
            <a:ext cx="998643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u="sng" dirty="0">
                <a:latin typeface="Comic Sans MS" panose="030F0702030302020204" pitchFamily="66" charset="0"/>
              </a:rPr>
              <a:t>Transition from Infants to Juniors 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As the children are now in the Juniors, we will be developing their independence skills. Children will take more responsibility for their belongings and ensuring they have everything they need. </a:t>
            </a:r>
          </a:p>
        </p:txBody>
      </p:sp>
    </p:spTree>
    <p:extLst>
      <p:ext uri="{BB962C8B-B14F-4D97-AF65-F5344CB8AC3E}">
        <p14:creationId xmlns:p14="http://schemas.microsoft.com/office/powerpoint/2010/main" val="3145731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8+] Ppt Backgrounds For School - WallpaperSafari">
            <a:extLst>
              <a:ext uri="{FF2B5EF4-FFF2-40B4-BE49-F238E27FC236}">
                <a16:creationId xmlns:a16="http://schemas.microsoft.com/office/drawing/2014/main" id="{814AD2D5-3B85-6946-F67C-D2CA814F4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716"/>
            <a:ext cx="12192000" cy="687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FCFFD278-64E0-595A-5B69-06F6C6B8DC46}"/>
              </a:ext>
            </a:extLst>
          </p:cNvPr>
          <p:cNvSpPr txBox="1">
            <a:spLocks/>
          </p:cNvSpPr>
          <p:nvPr/>
        </p:nvSpPr>
        <p:spPr>
          <a:xfrm>
            <a:off x="893656" y="180076"/>
            <a:ext cx="10404687" cy="52634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None/>
            </a:pPr>
            <a:r>
              <a:rPr lang="en-GB" u="sng" dirty="0">
                <a:latin typeface="Comic Sans MS" panose="030F0702030302020204" pitchFamily="66" charset="0"/>
              </a:rPr>
              <a:t>Class Charters and Rewards 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GB" b="1" u="sng" dirty="0">
                <a:latin typeface="Comic Sans MS" panose="030F0702030302020204" pitchFamily="66" charset="0"/>
              </a:rPr>
              <a:t>Class Charter </a:t>
            </a:r>
            <a:r>
              <a:rPr lang="en-GB" dirty="0">
                <a:latin typeface="Comic Sans MS" panose="030F0702030302020204" pitchFamily="66" charset="0"/>
              </a:rPr>
              <a:t>– At the start of the year, children created their class charter which forms the class rules each child have agreed to follow.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GB" b="1" u="sng" dirty="0">
                <a:latin typeface="Comic Sans MS" panose="030F0702030302020204" pitchFamily="66" charset="0"/>
              </a:rPr>
              <a:t>House Points </a:t>
            </a:r>
            <a:r>
              <a:rPr lang="en-GB" dirty="0">
                <a:latin typeface="Comic Sans MS" panose="030F0702030302020204" pitchFamily="66" charset="0"/>
              </a:rPr>
              <a:t>– House points will be awarded to children who follow the school values by showing polite manners, positive teamwork or excellent effort. 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GB" b="1" u="sng" dirty="0">
                <a:latin typeface="Comic Sans MS" panose="030F0702030302020204" pitchFamily="66" charset="0"/>
              </a:rPr>
              <a:t>Celebration assembly </a:t>
            </a:r>
            <a:r>
              <a:rPr lang="en-GB" dirty="0">
                <a:latin typeface="Comic Sans MS" panose="030F0702030302020204" pitchFamily="66" charset="0"/>
              </a:rPr>
              <a:t>– Every Friday a celebration assembly will be held where children may receive a certificate for being the Star of the Week.  </a:t>
            </a:r>
          </a:p>
        </p:txBody>
      </p:sp>
    </p:spTree>
    <p:extLst>
      <p:ext uri="{BB962C8B-B14F-4D97-AF65-F5344CB8AC3E}">
        <p14:creationId xmlns:p14="http://schemas.microsoft.com/office/powerpoint/2010/main" val="3332591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8+] Ppt Backgrounds For School - WallpaperSafari">
            <a:extLst>
              <a:ext uri="{FF2B5EF4-FFF2-40B4-BE49-F238E27FC236}">
                <a16:creationId xmlns:a16="http://schemas.microsoft.com/office/drawing/2014/main" id="{814AD2D5-3B85-6946-F67C-D2CA814F4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716"/>
            <a:ext cx="12192000" cy="687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FCFFD278-64E0-595A-5B69-06F6C6B8DC46}"/>
              </a:ext>
            </a:extLst>
          </p:cNvPr>
          <p:cNvSpPr txBox="1">
            <a:spLocks/>
          </p:cNvSpPr>
          <p:nvPr/>
        </p:nvSpPr>
        <p:spPr>
          <a:xfrm>
            <a:off x="1253913" y="797296"/>
            <a:ext cx="9144000" cy="5263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None/>
            </a:pPr>
            <a:r>
              <a:rPr lang="en-GB" u="sng" dirty="0">
                <a:latin typeface="Comic Sans MS" panose="030F0702030302020204" pitchFamily="66" charset="0"/>
              </a:rPr>
              <a:t>The Year 3 Curriculum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dirty="0">
                <a:latin typeface="Comic Sans MS" panose="030F0702030302020204" pitchFamily="66" charset="0"/>
              </a:rPr>
              <a:t>Autumn – Stone Age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dirty="0">
                <a:latin typeface="Comic Sans MS" panose="030F0702030302020204" pitchFamily="66" charset="0"/>
              </a:rPr>
              <a:t>Spring – Polar Explorers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dirty="0">
                <a:latin typeface="Comic Sans MS" panose="030F0702030302020204" pitchFamily="66" charset="0"/>
              </a:rPr>
              <a:t>Summer – Our Local Area </a:t>
            </a:r>
          </a:p>
        </p:txBody>
      </p:sp>
    </p:spTree>
    <p:extLst>
      <p:ext uri="{BB962C8B-B14F-4D97-AF65-F5344CB8AC3E}">
        <p14:creationId xmlns:p14="http://schemas.microsoft.com/office/powerpoint/2010/main" val="2663657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8+] Ppt Backgrounds For School - WallpaperSafari">
            <a:extLst>
              <a:ext uri="{FF2B5EF4-FFF2-40B4-BE49-F238E27FC236}">
                <a16:creationId xmlns:a16="http://schemas.microsoft.com/office/drawing/2014/main" id="{814AD2D5-3B85-6946-F67C-D2CA814F4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FCFFD278-64E0-595A-5B69-06F6C6B8DC46}"/>
              </a:ext>
            </a:extLst>
          </p:cNvPr>
          <p:cNvSpPr txBox="1">
            <a:spLocks/>
          </p:cNvSpPr>
          <p:nvPr/>
        </p:nvSpPr>
        <p:spPr>
          <a:xfrm>
            <a:off x="1116752" y="863071"/>
            <a:ext cx="10208973" cy="43987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None/>
            </a:pPr>
            <a:r>
              <a:rPr lang="en-GB" sz="2400" u="sng" dirty="0">
                <a:latin typeface="Comic Sans MS" panose="030F0702030302020204" pitchFamily="66" charset="0"/>
              </a:rPr>
              <a:t>Experiences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sz="2400" dirty="0">
                <a:latin typeface="Comic Sans MS" panose="030F0702030302020204" pitchFamily="66" charset="0"/>
              </a:rPr>
              <a:t>Throughout the year, we will have different experiences for the children to participate in -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sz="2400" dirty="0">
                <a:latin typeface="Comic Sans MS" panose="030F0702030302020204" pitchFamily="66" charset="0"/>
              </a:rPr>
              <a:t>Autumn – Local Heath Walk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sz="2400" dirty="0">
                <a:latin typeface="Comic Sans MS" panose="030F0702030302020204" pitchFamily="66" charset="0"/>
              </a:rPr>
              <a:t>Spring – Sleepover (further information will be given closer to the time)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sz="2400" dirty="0">
                <a:latin typeface="Comic Sans MS" panose="030F0702030302020204" pitchFamily="66" charset="0"/>
              </a:rPr>
              <a:t>Summer – Swimming (further information will be given closer to the time)</a:t>
            </a:r>
          </a:p>
          <a:p>
            <a:pPr marL="0" indent="0">
              <a:lnSpc>
                <a:spcPct val="200000"/>
              </a:lnSpc>
              <a:buNone/>
            </a:pP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096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8+] Ppt Backgrounds For School - WallpaperSafari">
            <a:extLst>
              <a:ext uri="{FF2B5EF4-FFF2-40B4-BE49-F238E27FC236}">
                <a16:creationId xmlns:a16="http://schemas.microsoft.com/office/drawing/2014/main" id="{814AD2D5-3B85-6946-F67C-D2CA814F4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716"/>
            <a:ext cx="12192000" cy="687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FCFFD278-64E0-595A-5B69-06F6C6B8DC46}"/>
              </a:ext>
            </a:extLst>
          </p:cNvPr>
          <p:cNvSpPr txBox="1">
            <a:spLocks/>
          </p:cNvSpPr>
          <p:nvPr/>
        </p:nvSpPr>
        <p:spPr>
          <a:xfrm>
            <a:off x="1116753" y="863072"/>
            <a:ext cx="9144000" cy="358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en-GB" sz="2400" u="sng" dirty="0">
                <a:latin typeface="Comic Sans MS" panose="030F0702030302020204" pitchFamily="66" charset="0"/>
              </a:rPr>
              <a:t>Autumn Term -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3B7D6D-EACB-7568-F2DB-97CBEBEC1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7320" y="873002"/>
            <a:ext cx="6932780" cy="511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00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649</Words>
  <Application>Microsoft Office PowerPoint</Application>
  <PresentationFormat>Widescreen</PresentationFormat>
  <Paragraphs>58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Lewis</dc:creator>
  <cp:lastModifiedBy>Emma Lewis</cp:lastModifiedBy>
  <cp:revision>17</cp:revision>
  <cp:lastPrinted>2023-09-14T13:38:08Z</cp:lastPrinted>
  <dcterms:created xsi:type="dcterms:W3CDTF">2023-09-12T12:01:42Z</dcterms:created>
  <dcterms:modified xsi:type="dcterms:W3CDTF">2023-09-14T16:18:31Z</dcterms:modified>
</cp:coreProperties>
</file>