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5" r:id="rId14"/>
    <p:sldId id="264" r:id="rId15"/>
    <p:sldId id="267" r:id="rId16"/>
    <p:sldId id="270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4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65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6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25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21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2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9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6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1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0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9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4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5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8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CDF2AE-A13F-40E6-BE53-BB5A3B5EF37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321D27-F9C2-46C5-8128-3B17003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year3@wildmoorheath.org.u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year3@wildmoorheath.org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7FB4-AFD3-9169-BE64-9FBB49990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896" y="1871131"/>
            <a:ext cx="7716252" cy="1515533"/>
          </a:xfrm>
        </p:spPr>
        <p:txBody>
          <a:bodyPr/>
          <a:lstStyle/>
          <a:p>
            <a:r>
              <a:rPr lang="en-GB" sz="6600" dirty="0">
                <a:latin typeface="Comic Sans MS" panose="030F0702030302020204" pitchFamily="66" charset="0"/>
              </a:rPr>
              <a:t>Welcome to Year 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C685B-CA05-661E-2188-D91FB88BE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Woodpeckers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49209-938D-9CC5-A90A-979BBCA8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337" y="397043"/>
            <a:ext cx="1469263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8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F15E-FBBB-5E31-977D-85DCBC5A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School Bags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6AE3D-1BAE-4A7A-D18B-1EBD77BA3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GB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Small school bag for their spelling book, reading record, lunchbox (if relevant), one healthy snack and water bottle.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 lang="en-GB" dirty="0">
              <a:solidFill>
                <a:srgbClr val="3F3F3F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GB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Please do not send in any personal items from home such as toys or pencil cases, all resources will be provided for the children. </a:t>
            </a: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GB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Please ensure that your child has a change of outdoor shoes (wellies/trainers) and a waterproof jacket in school everyday, a fold away pack-a-mac that can stay in their locker all year would be ideal.</a:t>
            </a: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GB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Please ensure that all clothing is </a:t>
            </a:r>
            <a:r>
              <a:rPr lang="en-GB" b="1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clearly named. </a:t>
            </a: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13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E23D-3450-9869-4833-B819F1E4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Home/Reading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FB67-FCF8-F62F-EFE6-804281E89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latin typeface="Comic Sans MS" panose="030F0702030302020204" pitchFamily="66" charset="0"/>
              </a:rPr>
              <a:t>Reading Record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latin typeface="Comic Sans MS" panose="030F0702030302020204" pitchFamily="66" charset="0"/>
              </a:rPr>
              <a:t>Current reading book- changed when finished.</a:t>
            </a:r>
            <a:endParaRPr lang="en-GB" b="1" dirty="0">
              <a:latin typeface="Comic Sans MS" panose="030F0702030302020204" pitchFamily="66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latin typeface="Comic Sans MS" panose="030F0702030302020204" pitchFamily="66" charset="0"/>
              </a:rPr>
              <a:t>Sound mat containing all the sounds we have taught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latin typeface="Comic Sans MS" panose="030F0702030302020204" pitchFamily="66" charset="0"/>
              </a:rPr>
              <a:t>Common exception words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latin typeface="Comic Sans MS" panose="030F0702030302020204" pitchFamily="66" charset="0"/>
              </a:rPr>
              <a:t>Number bonds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Please feel free to use them to support your child at home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Please ensure they are kept in your child’s folder as we can use them at school too</a:t>
            </a:r>
          </a:p>
        </p:txBody>
      </p:sp>
    </p:spTree>
    <p:extLst>
      <p:ext uri="{BB962C8B-B14F-4D97-AF65-F5344CB8AC3E}">
        <p14:creationId xmlns:p14="http://schemas.microsoft.com/office/powerpoint/2010/main" val="104807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730-E32E-E395-1430-C6E61C54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Home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BC978-CE50-1D89-265D-157508BF9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In Year 3, it is expected that children: </a:t>
            </a: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 algn="l" rtl="0">
              <a:spcBef>
                <a:spcPts val="1096"/>
              </a:spcBef>
              <a:spcAft>
                <a:spcPts val="0"/>
              </a:spcAft>
              <a:buSzPct val="115000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Read daily.  Every child will bring home a reading book.</a:t>
            </a:r>
          </a:p>
          <a:p>
            <a:pPr marL="285750" lvl="0" indent="-285750" algn="l" rtl="0">
              <a:spcBef>
                <a:spcPts val="1096"/>
              </a:spcBef>
              <a:spcAft>
                <a:spcPts val="0"/>
              </a:spcAft>
              <a:buSzPct val="115000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Practise counting in 3s, 4s and 8s – We will have a times tables test on a </a:t>
            </a:r>
            <a:r>
              <a:rPr lang="en-GB" sz="2400" b="1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Friday</a:t>
            </a: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.</a:t>
            </a:r>
          </a:p>
          <a:p>
            <a:pPr marL="285750" lvl="0" indent="-285750" algn="l" rtl="0">
              <a:spcBef>
                <a:spcPts val="1096"/>
              </a:spcBef>
              <a:spcAft>
                <a:spcPts val="0"/>
              </a:spcAft>
              <a:buSzPct val="115000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Spellings on Spelling Shed or in their spelling books (spellings will be set on a </a:t>
            </a:r>
            <a:r>
              <a:rPr lang="en-GB" sz="2400" b="1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Friday</a:t>
            </a: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for testing the following </a:t>
            </a:r>
            <a:r>
              <a:rPr lang="en-GB" sz="2400" b="1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Friday</a:t>
            </a: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)</a:t>
            </a: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 algn="l" rtl="0">
              <a:spcBef>
                <a:spcPts val="1096"/>
              </a:spcBef>
              <a:spcAft>
                <a:spcPts val="0"/>
              </a:spcAft>
              <a:buSzPct val="115000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Spellings should be practised frequently at home using ideas from the spelling honeycomb to support learning. </a:t>
            </a:r>
            <a:endParaRPr lang="en-GB" dirty="0">
              <a:solidFill>
                <a:srgbClr val="3F3F3F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28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155B-7FA3-BBBB-5919-4C64521B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How to help at home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F8A6-142A-48BD-A9E5-637B5BC6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Encourage speaking and listening skills.</a:t>
            </a: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Share lots of books and encourage children to read daily.</a:t>
            </a: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Let your child see you reading, writing and doing maths – can they help you with a shopping list and work out the change for something you buy?</a:t>
            </a: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Spelling - common exception words from the Year 3 and 4 spelling lists.</a:t>
            </a: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 algn="l" rtl="0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Practise recognising and writing numbers to 100 and recalling number bonds.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71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466C-7513-7769-BD2C-641FDE66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6498" y="585787"/>
            <a:ext cx="9601196" cy="130386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Bookopoly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AD82-D6AA-2ED0-9E51-F9EC49E9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889654"/>
            <a:ext cx="5191125" cy="3986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Bookopoly is a reading for pleasure system we use in KS2.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When children are at a certain reading level, they will be able to play bookopoly. Children choose a book from the bookopoly trolley, take it home to read and return it when finished with a completed book review sheet. The idea is to see how many books children can read throughout the year, </a:t>
            </a:r>
          </a:p>
        </p:txBody>
      </p:sp>
      <p:pic>
        <p:nvPicPr>
          <p:cNvPr id="1026" name="Picture 2" descr="https://lh7-rt.googleusercontent.com/slidesz/AGV_vUch-isPCMSGb7DG7DXTKcu73n0-PX7kp0a4DIsbftLPWh8aWUqVy2m2nFjk0iYOm8zoVsvStkPBGTPOp98toFH1J1Iu9c1I6HK7GjhJiMr44rQ_iLuOMJJY0ppt1vQnyYnuCl3-2fnvaUNiJHQ-3vi0CrrhRbRVpLORUaSmvcF3KcpKUuH9Sg=s2048?key=5sTt7qCR61UpRrCeWM2syg">
            <a:extLst>
              <a:ext uri="{FF2B5EF4-FFF2-40B4-BE49-F238E27FC236}">
                <a16:creationId xmlns:a16="http://schemas.microsoft.com/office/drawing/2014/main" id="{A131790E-D593-49B6-AD74-0CE348CA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09" y="1370754"/>
            <a:ext cx="4802816" cy="359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3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33E8-575D-DF72-0887-A974040C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Useful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0056-1AAB-25C1-EBBE-1CDFAC8A6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72605" algn="l" rtl="0">
              <a:spcBef>
                <a:spcPts val="1008"/>
              </a:spcBef>
              <a:spcAft>
                <a:spcPts val="0"/>
              </a:spcAft>
              <a:buSzPct val="115000"/>
              <a:buChar char="•"/>
            </a:pPr>
            <a:r>
              <a:rPr lang="en-GB" sz="32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Children will need a water bottle (filled with water only) and a coat every day. 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285750" lvl="0" indent="-272605" algn="l" rtl="0">
              <a:spcBef>
                <a:spcPts val="1008"/>
              </a:spcBef>
              <a:spcAft>
                <a:spcPts val="0"/>
              </a:spcAft>
              <a:buSzPct val="115000"/>
              <a:buChar char="•"/>
            </a:pPr>
            <a:r>
              <a:rPr lang="en-GB" sz="32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Please </a:t>
            </a:r>
            <a:r>
              <a:rPr lang="en-GB" sz="3200" b="1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name</a:t>
            </a:r>
            <a:r>
              <a:rPr lang="en-GB" sz="32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all items of clothing. </a:t>
            </a:r>
          </a:p>
          <a:p>
            <a:pPr marL="285750" lvl="0" indent="-272605" algn="l" rtl="0">
              <a:spcBef>
                <a:spcPts val="1008"/>
              </a:spcBef>
              <a:spcAft>
                <a:spcPts val="0"/>
              </a:spcAft>
              <a:buSzPct val="115000"/>
              <a:buChar char="•"/>
            </a:pPr>
            <a:r>
              <a:rPr lang="en-GB" sz="32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Our Library session is on a </a:t>
            </a:r>
            <a:r>
              <a:rPr lang="en-GB" sz="3200" b="1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Monday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14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CD94-E0D5-5370-745E-907CC2E2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7227" y="738699"/>
            <a:ext cx="9601196" cy="130386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Trips/Visits/Experiences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6ECE-2FD0-AC7D-80DC-731CBE70C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1" y="2556932"/>
            <a:ext cx="6880860" cy="37981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Heath Walks – throughout the year.</a:t>
            </a: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Sleepover – Spring Term (information will follow closer to the time)</a:t>
            </a: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Swimming – Summer Term (information will follow closer to the time)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D6B51-3066-4E31-BF44-4EED7F06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581" y="738699"/>
            <a:ext cx="3245478" cy="2041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4EB38-D700-43A2-B980-D1E514C0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694" y="5006340"/>
            <a:ext cx="3113405" cy="1726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763FA-03AA-4AC5-921C-629FFC6DD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202" y="2780646"/>
            <a:ext cx="2853194" cy="21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7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FDEA4-15D5-49EC-2D7E-5E12A17D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Communication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4275-42CC-7F0B-49BB-B57D96B22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sym typeface="Arial"/>
              </a:rPr>
              <a:t>Please ensure the office has your up to date contact details so you can receive communications from school.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</a:rPr>
              <a:t>I will be on the gate most days</a:t>
            </a:r>
            <a:r>
              <a:rPr lang="en-GB" sz="2400" b="1" dirty="0">
                <a:solidFill>
                  <a:srgbClr val="3F3F3F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</a:rPr>
              <a:t>and available after school.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</a:rPr>
              <a:t>Make an appointment via the office</a:t>
            </a:r>
            <a:endParaRPr lang="en-GB" dirty="0">
              <a:latin typeface="Comic Sans MS" panose="030F0702030302020204" pitchFamily="66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sym typeface="Arial"/>
              </a:rPr>
              <a:t>Please feel free to contact </a:t>
            </a: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</a:rPr>
              <a:t>us</a:t>
            </a: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sym typeface="Arial"/>
              </a:rPr>
              <a:t> via email </a:t>
            </a:r>
            <a:r>
              <a:rPr lang="en-GB" sz="2400" u="sng" dirty="0">
                <a:solidFill>
                  <a:srgbClr val="3F3F3F"/>
                </a:solidFill>
                <a:latin typeface="Comic Sans MS" panose="030F0702030302020204" pitchFamily="66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year3@wildmoorheath.org.uk</a:t>
            </a: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sym typeface="Arial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91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2;g1530f6e69a5_0_8">
            <a:extLst>
              <a:ext uri="{FF2B5EF4-FFF2-40B4-BE49-F238E27FC236}">
                <a16:creationId xmlns:a16="http://schemas.microsoft.com/office/drawing/2014/main" id="{B3407FCA-87FE-A3A9-15E5-438EBA2AA0B0}"/>
              </a:ext>
            </a:extLst>
          </p:cNvPr>
          <p:cNvSpPr txBox="1">
            <a:spLocks/>
          </p:cNvSpPr>
          <p:nvPr/>
        </p:nvSpPr>
        <p:spPr>
          <a:xfrm>
            <a:off x="947812" y="3151835"/>
            <a:ext cx="10296376" cy="1303800"/>
          </a:xfrm>
          <a:prstGeom prst="rect">
            <a:avLst/>
          </a:prstGeom>
          <a:effectLst/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GB" sz="8000" b="1">
                <a:solidFill>
                  <a:srgbClr val="C00000"/>
                </a:solidFill>
              </a:rPr>
              <a:t>Thank you for coming! </a:t>
            </a:r>
            <a:endParaRPr lang="en-GB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28EF-CCC4-4CEA-81E1-0FE9D70F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Year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CAB61-AA05-481A-99BE-8FF8B908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presentation will give you some useful information about Year 3 for this term and the year ahead.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Should you have any questions or queries, please either speak to me at drop off /pick up, email me at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year3@wildmoorheath.org.uk</a:t>
            </a:r>
            <a:r>
              <a:rPr lang="en-GB" dirty="0">
                <a:latin typeface="Comic Sans MS" panose="030F0702030302020204" pitchFamily="66" charset="0"/>
              </a:rPr>
              <a:t> or leave a message with the office. </a:t>
            </a:r>
          </a:p>
        </p:txBody>
      </p:sp>
    </p:spTree>
    <p:extLst>
      <p:ext uri="{BB962C8B-B14F-4D97-AF65-F5344CB8AC3E}">
        <p14:creationId xmlns:p14="http://schemas.microsoft.com/office/powerpoint/2010/main" val="8421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4981-892B-BF80-1608-CFB9556B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Year 3 Team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5AA06-1032-5AF9-7F49-BD0374B47E19}"/>
              </a:ext>
            </a:extLst>
          </p:cNvPr>
          <p:cNvSpPr txBox="1"/>
          <p:nvPr/>
        </p:nvSpPr>
        <p:spPr>
          <a:xfrm>
            <a:off x="830180" y="5085346"/>
            <a:ext cx="2843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Miss McInally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Class TA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92043-B393-EC00-45F0-D7D73B6A00C9}"/>
              </a:ext>
            </a:extLst>
          </p:cNvPr>
          <p:cNvSpPr txBox="1"/>
          <p:nvPr/>
        </p:nvSpPr>
        <p:spPr>
          <a:xfrm>
            <a:off x="830180" y="2883965"/>
            <a:ext cx="2843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Miss Lewis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Class Teacher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2569C-BF8D-D7CF-176B-7532E243DBFB}"/>
              </a:ext>
            </a:extLst>
          </p:cNvPr>
          <p:cNvSpPr txBox="1"/>
          <p:nvPr/>
        </p:nvSpPr>
        <p:spPr>
          <a:xfrm>
            <a:off x="5081338" y="5085346"/>
            <a:ext cx="2843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Mr Jackson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Class 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B90BF-3086-0A9B-3DDC-262683843359}"/>
              </a:ext>
            </a:extLst>
          </p:cNvPr>
          <p:cNvSpPr txBox="1"/>
          <p:nvPr/>
        </p:nvSpPr>
        <p:spPr>
          <a:xfrm>
            <a:off x="8939464" y="3553125"/>
            <a:ext cx="2843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Miss Farrell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Student Teacher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1D812-D864-8ABD-CD33-F675DE37B433}"/>
              </a:ext>
            </a:extLst>
          </p:cNvPr>
          <p:cNvSpPr txBox="1"/>
          <p:nvPr/>
        </p:nvSpPr>
        <p:spPr>
          <a:xfrm>
            <a:off x="8754980" y="5237745"/>
            <a:ext cx="2843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Ms </a:t>
            </a:r>
            <a:r>
              <a:rPr lang="en-GB" sz="2800" dirty="0" err="1">
                <a:latin typeface="Comic Sans MS" panose="030F0702030302020204" pitchFamily="66" charset="0"/>
              </a:rPr>
              <a:t>Foxley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PPA Cover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82177B-B3E3-8325-1876-705ED9D7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406" y="2320935"/>
            <a:ext cx="4211188" cy="2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E122-B535-4B60-B2FF-3321A8F2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Morning Routines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8623-C9EF-4685-9EC5-2CA0296D3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Children should arrive between 8:35am and 8:45am. They will complete a morning activity to settle them ready for the day. This may be times tables, handwriting, spellings etc.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Children need to bring a healthy snack for playtime – they do not get fruit like they did in the infants.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Please ensure all children have a labelled water bottle. </a:t>
            </a:r>
          </a:p>
        </p:txBody>
      </p:sp>
    </p:spTree>
    <p:extLst>
      <p:ext uri="{BB962C8B-B14F-4D97-AF65-F5344CB8AC3E}">
        <p14:creationId xmlns:p14="http://schemas.microsoft.com/office/powerpoint/2010/main" val="137474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4F2DD-BBD7-4434-973C-1E2E91DB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Transition from Infants to Juniors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D40CE-1F70-4640-94B5-3FB06A589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As the children are now in the Juniors, we will be developing their independence skills. Children will take more responsibility for their belongings and ensuring they have everything they need. </a:t>
            </a:r>
          </a:p>
        </p:txBody>
      </p:sp>
    </p:spTree>
    <p:extLst>
      <p:ext uri="{BB962C8B-B14F-4D97-AF65-F5344CB8AC3E}">
        <p14:creationId xmlns:p14="http://schemas.microsoft.com/office/powerpoint/2010/main" val="179892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44B5-27F1-E3C1-AB4F-7F63D462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3 Curriculum – Themes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81345-54DB-4969-81F0-40DD2DCD172C}"/>
              </a:ext>
            </a:extLst>
          </p:cNvPr>
          <p:cNvSpPr txBox="1"/>
          <p:nvPr/>
        </p:nvSpPr>
        <p:spPr>
          <a:xfrm>
            <a:off x="1051564" y="2766060"/>
            <a:ext cx="10218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Autumn Term – Local Area History and Geography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Spring Term – Stone Age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Summer Term – Bronze Age, Iron Age and Celts </a:t>
            </a:r>
          </a:p>
        </p:txBody>
      </p:sp>
    </p:spTree>
    <p:extLst>
      <p:ext uri="{BB962C8B-B14F-4D97-AF65-F5344CB8AC3E}">
        <p14:creationId xmlns:p14="http://schemas.microsoft.com/office/powerpoint/2010/main" val="372214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413A-2DC0-F639-E8A2-5CF4FAB1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3 Curriculum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CD1AE-FDC1-FD8C-631F-0683D6E6D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English, Maths and Reading are taught daily through structured lessons. 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Reading books will be changed as and when children finish them. We ask that you have the book for at least 2 nights before the book is changed. 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There is an emphasis on vocabulary and speaking and listening skills which will be used in all areas of the curriculum.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0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52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A11E-FFA4-F5AE-50A8-AF14CA9F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PE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D709F-61CF-F36F-ED5C-29EE1229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Indoor PE lesson is on </a:t>
            </a:r>
            <a:r>
              <a:rPr lang="en-GB" sz="2400" b="1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Tuesday </a:t>
            </a: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and</a:t>
            </a:r>
            <a:r>
              <a:rPr lang="en-GB" sz="2400" b="1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Outdoor PE is on </a:t>
            </a:r>
            <a:r>
              <a:rPr lang="en-GB" sz="2400" b="1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Wednesday</a:t>
            </a: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endParaRPr lang="en-GB" dirty="0">
              <a:solidFill>
                <a:srgbClr val="3F3F3F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Please ensure that children have a PE kit in school at all times containing clothing relevant to the weather. Tracksuit bottoms and a jumper are essential during the winter months as we will be going outside for PE whatever the weather. </a:t>
            </a: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 algn="l" rtl="0">
              <a:spcBef>
                <a:spcPts val="1081"/>
              </a:spcBef>
              <a:spcAft>
                <a:spcPts val="0"/>
              </a:spcAft>
              <a:buSzPct val="115000"/>
              <a:buChar char="•"/>
            </a:pPr>
            <a:r>
              <a:rPr lang="en-GB" sz="2400" dirty="0">
                <a:solidFill>
                  <a:srgbClr val="3F3F3F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Children will need a pair of named trainers in their PE kit bag at all times. </a:t>
            </a:r>
          </a:p>
          <a:p>
            <a:pPr marL="285750" lvl="0" indent="-285750" algn="l" rtl="0">
              <a:spcBef>
                <a:spcPts val="1081"/>
              </a:spcBef>
              <a:spcAft>
                <a:spcPts val="0"/>
              </a:spcAft>
              <a:buSzPct val="115000"/>
              <a:buChar char="•"/>
            </a:pPr>
            <a:r>
              <a:rPr lang="en-GB" dirty="0">
                <a:solidFill>
                  <a:srgbClr val="3F3F3F"/>
                </a:solidFill>
                <a:latin typeface="Comic Sans MS" panose="030F0702030302020204" pitchFamily="66" charset="0"/>
                <a:cs typeface="Arial"/>
                <a:sym typeface="Arial"/>
              </a:rPr>
              <a:t>No jewellery allowed during PE lessons. Children either need to come into school without jewellery or be able to remove them themselves.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410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579</TotalTime>
  <Words>909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Garamond</vt:lpstr>
      <vt:lpstr>Organic</vt:lpstr>
      <vt:lpstr>Welcome to Year 3 </vt:lpstr>
      <vt:lpstr>Welcome to Year 3</vt:lpstr>
      <vt:lpstr>The Year 3 Team </vt:lpstr>
      <vt:lpstr>Morning Routines </vt:lpstr>
      <vt:lpstr>Transition from Infants to Juniors </vt:lpstr>
      <vt:lpstr>Year 3 Curriculum – Themes </vt:lpstr>
      <vt:lpstr>Year 3 Curriculum </vt:lpstr>
      <vt:lpstr>PowerPoint Presentation</vt:lpstr>
      <vt:lpstr>PE </vt:lpstr>
      <vt:lpstr>School Bags </vt:lpstr>
      <vt:lpstr>Home/Reading Folder</vt:lpstr>
      <vt:lpstr>Home Learning </vt:lpstr>
      <vt:lpstr>How to help at home </vt:lpstr>
      <vt:lpstr>Bookopoly </vt:lpstr>
      <vt:lpstr>Useful Information </vt:lpstr>
      <vt:lpstr>Trips/Visits/Experiences </vt:lpstr>
      <vt:lpstr>Communication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</dc:title>
  <dc:creator>Emma Lewis</dc:creator>
  <cp:lastModifiedBy>Emma Lewis</cp:lastModifiedBy>
  <cp:revision>8</cp:revision>
  <dcterms:created xsi:type="dcterms:W3CDTF">2024-09-08T14:45:15Z</dcterms:created>
  <dcterms:modified xsi:type="dcterms:W3CDTF">2024-12-17T17:30:23Z</dcterms:modified>
</cp:coreProperties>
</file>